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62" r:id="rId2"/>
    <p:sldId id="393" r:id="rId3"/>
    <p:sldId id="391" r:id="rId4"/>
    <p:sldId id="392" r:id="rId5"/>
    <p:sldId id="378" r:id="rId6"/>
    <p:sldId id="376" r:id="rId7"/>
    <p:sldId id="377" r:id="rId8"/>
    <p:sldId id="256" r:id="rId9"/>
    <p:sldId id="263" r:id="rId10"/>
    <p:sldId id="344" r:id="rId11"/>
    <p:sldId id="384" r:id="rId12"/>
    <p:sldId id="386" r:id="rId13"/>
    <p:sldId id="385" r:id="rId14"/>
    <p:sldId id="388" r:id="rId15"/>
    <p:sldId id="389" r:id="rId16"/>
    <p:sldId id="387" r:id="rId17"/>
    <p:sldId id="375" r:id="rId18"/>
    <p:sldId id="390" r:id="rId19"/>
    <p:sldId id="351" r:id="rId20"/>
    <p:sldId id="352" r:id="rId21"/>
    <p:sldId id="3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 varScale="1">
        <p:scale>
          <a:sx n="83" d="100"/>
          <a:sy n="83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6/09/2019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32983"/>
            <a:ext cx="1211159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Blood </a:t>
            </a:r>
            <a:r>
              <a:rPr lang="en-AU" sz="2800" dirty="0"/>
              <a:t>is carried through the body through blood vessels: arteries, veins and capillaries.</a:t>
            </a:r>
          </a:p>
          <a:p>
            <a:pPr>
              <a:spcAft>
                <a:spcPts val="1200"/>
              </a:spcAft>
            </a:pPr>
            <a:endParaRPr lang="en-AU" sz="2800" dirty="0" smtClean="0"/>
          </a:p>
          <a:p>
            <a:pPr>
              <a:spcAft>
                <a:spcPts val="1200"/>
              </a:spcAft>
            </a:pPr>
            <a:r>
              <a:rPr lang="en-AU" sz="2800" dirty="0" smtClean="0"/>
              <a:t>Describe the difference in veins and arteries in terms of </a:t>
            </a:r>
            <a:r>
              <a:rPr lang="en-AU" sz="2800" b="1" dirty="0" smtClean="0"/>
              <a:t>structure.</a:t>
            </a:r>
          </a:p>
          <a:p>
            <a:pPr>
              <a:spcAft>
                <a:spcPts val="1200"/>
              </a:spcAft>
            </a:pPr>
            <a:endParaRPr lang="en-AU" sz="2800" b="1" dirty="0"/>
          </a:p>
          <a:p>
            <a:pPr>
              <a:spcAft>
                <a:spcPts val="1200"/>
              </a:spcAft>
            </a:pPr>
            <a:r>
              <a:rPr lang="en-AU" sz="2800" dirty="0" smtClean="0"/>
              <a:t>Describe the difference in veins and arteries in terms of </a:t>
            </a:r>
            <a:r>
              <a:rPr lang="en-AU" sz="2800" b="1" dirty="0" smtClean="0"/>
              <a:t>function.</a:t>
            </a:r>
            <a:endParaRPr lang="en-AU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960" t="3514" r="1695" b="3154"/>
          <a:stretch/>
        </p:blipFill>
        <p:spPr>
          <a:xfrm>
            <a:off x="4525087" y="4026192"/>
            <a:ext cx="3061417" cy="25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0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6233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Excretory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Our bodies produce a number of substances that need to be removed to avoid damage to our </a:t>
            </a:r>
            <a:r>
              <a:rPr lang="en-AU" sz="2700" dirty="0" smtClean="0"/>
              <a:t>bodies.</a:t>
            </a: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Organs in the excretory system are responsible for removing wastes from the </a:t>
            </a:r>
            <a:r>
              <a:rPr lang="en-AU" sz="2700" dirty="0" smtClean="0"/>
              <a:t>body.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These organs include the kidneys, liver, lungs and </a:t>
            </a:r>
            <a:r>
              <a:rPr lang="en-AU" sz="2700" dirty="0" smtClean="0"/>
              <a:t>skin.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65514"/>
              </p:ext>
            </p:extLst>
          </p:nvPr>
        </p:nvGraphicFramePr>
        <p:xfrm>
          <a:off x="9238607" y="14820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the function of the excretory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93093"/>
              </p:ext>
            </p:extLst>
          </p:nvPr>
        </p:nvGraphicFramePr>
        <p:xfrm>
          <a:off x="9263338" y="1250319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Name two excretory organs.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277413"/>
              </p:ext>
            </p:extLst>
          </p:nvPr>
        </p:nvGraphicFramePr>
        <p:xfrm>
          <a:off x="9282694" y="2411291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excretion?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excretory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37" y="2364385"/>
            <a:ext cx="2978773" cy="33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207349"/>
              </p:ext>
            </p:extLst>
          </p:nvPr>
        </p:nvGraphicFramePr>
        <p:xfrm>
          <a:off x="9333498" y="569832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Excretion  - the process of getting rid of wastes.</a:t>
                      </a:r>
                      <a:endParaRPr lang="en-AU" sz="1800" dirty="0" smtClean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Role of Water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Water is important in controlling </a:t>
            </a:r>
            <a:r>
              <a:rPr lang="en-AU" sz="2700" dirty="0" smtClean="0"/>
              <a:t>wastes.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can dilute harmful substances, which reduces their impact on the </a:t>
            </a:r>
            <a:r>
              <a:rPr lang="en-AU" sz="2700" dirty="0" smtClean="0"/>
              <a:t>body.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also helps move substances quickly through the </a:t>
            </a:r>
            <a:r>
              <a:rPr lang="en-AU" sz="2700" dirty="0" smtClean="0"/>
              <a:t>body.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is essential in regulating body </a:t>
            </a:r>
            <a:r>
              <a:rPr lang="en-AU" sz="2700" dirty="0" smtClean="0"/>
              <a:t>temperature.</a:t>
            </a: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77232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 water play a part</a:t>
                      </a:r>
                      <a:r>
                        <a:rPr lang="en-AU" baseline="0" dirty="0" smtClean="0"/>
                        <a:t> in excretion?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06" y="1779283"/>
            <a:ext cx="4463811" cy="234350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484C61B7-105A-48FA-B494-9F5EA684C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459406"/>
              </p:ext>
            </p:extLst>
          </p:nvPr>
        </p:nvGraphicFramePr>
        <p:xfrm>
          <a:off x="9244977" y="5384657"/>
          <a:ext cx="2712782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27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dilute </a:t>
                      </a:r>
                      <a:r>
                        <a:rPr lang="en-AU" i="0" dirty="0" smtClean="0"/>
                        <a:t>(</a:t>
                      </a:r>
                      <a:r>
                        <a:rPr lang="en-AU" i="1" dirty="0" smtClean="0"/>
                        <a:t>verb</a:t>
                      </a:r>
                      <a:r>
                        <a:rPr lang="en-AU" i="0" dirty="0" smtClean="0"/>
                        <a:t>)</a:t>
                      </a:r>
                      <a:endParaRPr lang="en-AU" i="0" dirty="0"/>
                    </a:p>
                    <a:p>
                      <a:r>
                        <a:rPr lang="en-AU" dirty="0" smtClean="0"/>
                        <a:t>Reduce the strength or concentration of a solution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7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Liver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liver is responsible for breaking down many substances, especially wastes.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changes harmful substances into less dangerous forms before their removal from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19659"/>
              </p:ext>
            </p:extLst>
          </p:nvPr>
        </p:nvGraphicFramePr>
        <p:xfrm>
          <a:off x="9238607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liver</a:t>
                      </a:r>
                      <a:r>
                        <a:rPr lang="en-AU" baseline="0" dirty="0" smtClean="0"/>
                        <a:t> responsible for?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64652"/>
              </p:ext>
            </p:extLst>
          </p:nvPr>
        </p:nvGraphicFramePr>
        <p:xfrm>
          <a:off x="9257589" y="137346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 the liver process wastes?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32" y="3734060"/>
            <a:ext cx="3826047" cy="243591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63608"/>
              </p:ext>
            </p:extLst>
          </p:nvPr>
        </p:nvGraphicFramePr>
        <p:xfrm>
          <a:off x="9248962" y="2520773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 Pair, Share:</a:t>
                      </a:r>
                    </a:p>
                    <a:p>
                      <a:r>
                        <a:rPr lang="en-AU" dirty="0" smtClean="0"/>
                        <a:t>What is another organ</a:t>
                      </a:r>
                      <a:r>
                        <a:rPr lang="en-AU" baseline="0" dirty="0" smtClean="0"/>
                        <a:t> system that the liver plays a role 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01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Kidneys and Bladder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You have two kidneys in your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Blood carrying waste products passes through the </a:t>
            </a:r>
            <a:r>
              <a:rPr lang="en-AU" sz="2700" dirty="0" smtClean="0"/>
              <a:t>kidneys.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kidneys filter waste from the </a:t>
            </a:r>
            <a:r>
              <a:rPr lang="en-AU" sz="2700" dirty="0" smtClean="0"/>
              <a:t>blood.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At the end of the filtering process, there are two main products – clean blood and </a:t>
            </a:r>
            <a:r>
              <a:rPr lang="en-AU" sz="2700" dirty="0" smtClean="0"/>
              <a:t>urine.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bladder stores urine until it is released from the </a:t>
            </a:r>
            <a:r>
              <a:rPr lang="en-AU" sz="2700" dirty="0" smtClean="0"/>
              <a:t>body.</a:t>
            </a: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9499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kidneys do</a:t>
                      </a:r>
                      <a:r>
                        <a:rPr lang="en-AU" baseline="0" dirty="0" smtClean="0"/>
                        <a:t> you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8573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function</a:t>
                      </a:r>
                      <a:r>
                        <a:rPr lang="en-AU" baseline="0" dirty="0" smtClean="0"/>
                        <a:t> of the kidneys?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30445"/>
              </p:ext>
            </p:extLst>
          </p:nvPr>
        </p:nvGraphicFramePr>
        <p:xfrm>
          <a:off x="8881621" y="1375204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produce</a:t>
                      </a:r>
                      <a:r>
                        <a:rPr lang="en-AU" baseline="0" dirty="0" smtClean="0"/>
                        <a:t>d after the filtering process?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022" y="4022061"/>
            <a:ext cx="4324276" cy="243731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89856"/>
              </p:ext>
            </p:extLst>
          </p:nvPr>
        </p:nvGraphicFramePr>
        <p:xfrm>
          <a:off x="8881621" y="2584647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</a:t>
                      </a:r>
                      <a:r>
                        <a:rPr lang="en-AU" baseline="0" dirty="0" smtClean="0"/>
                        <a:t> function of the bladder?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2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skin releases waste heat by evaporation from wet skin (sweat</a:t>
            </a:r>
            <a:r>
              <a:rPr lang="en-AU" sz="2700" dirty="0" smtClean="0"/>
              <a:t>).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Sweat also contains waste products such as urea and </a:t>
            </a:r>
            <a:r>
              <a:rPr lang="en-AU" sz="2700" dirty="0" smtClean="0"/>
              <a:t>salt.</a:t>
            </a: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61944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</a:t>
                      </a:r>
                      <a:r>
                        <a:rPr lang="en-AU" baseline="0" dirty="0" smtClean="0"/>
                        <a:t> the skin release heat?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2631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also contained in sweat?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270" y="1730628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33" t="7444" r="8714" b="24908"/>
          <a:stretch/>
        </p:blipFill>
        <p:spPr>
          <a:xfrm>
            <a:off x="6265168" y="3056149"/>
            <a:ext cx="4021470" cy="3607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Lungs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Carbon dioxide is produced as a waste product in </a:t>
            </a:r>
            <a:r>
              <a:rPr lang="en-AU" sz="2700" dirty="0" smtClean="0"/>
              <a:t>cells.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Blood carries the carbon dioxide to the </a:t>
            </a:r>
            <a:r>
              <a:rPr lang="en-AU" sz="2700" dirty="0" smtClean="0"/>
              <a:t>lungs.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carbon dioxide moves into the air inside the lungs and is breathed </a:t>
            </a:r>
            <a:r>
              <a:rPr lang="en-AU" sz="2700" dirty="0" smtClean="0"/>
              <a:t>out.</a:t>
            </a: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70387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is </a:t>
                      </a:r>
                      <a:r>
                        <a:rPr lang="en-AU" baseline="0" dirty="0" smtClean="0"/>
                        <a:t>carbon dioxide transported to the lungs?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798905"/>
              </p:ext>
            </p:extLst>
          </p:nvPr>
        </p:nvGraphicFramePr>
        <p:xfrm>
          <a:off x="7331022" y="165761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to the carbon dioxide once it reaches the lungs?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41140"/>
              </p:ext>
            </p:extLst>
          </p:nvPr>
        </p:nvGraphicFramePr>
        <p:xfrm>
          <a:off x="9254713" y="1658131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In which structures in the lungs does gas exchange occur?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5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102996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Excretory Organs Work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When proteins are digested, they are broken down into amino </a:t>
            </a:r>
            <a:r>
              <a:rPr lang="en-AU" sz="2700" dirty="0" smtClean="0"/>
              <a:t>acids.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Your body cannot store excess amino acids, so the liver breaks them down further for </a:t>
            </a:r>
            <a:r>
              <a:rPr lang="en-AU" sz="2700" dirty="0" smtClean="0"/>
              <a:t>energy.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This produces a harmful substance called ammonia, which the liver turns into a chemical called </a:t>
            </a:r>
            <a:r>
              <a:rPr lang="en-AU" sz="2700" dirty="0" smtClean="0"/>
              <a:t>urea.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urea is transported to the kidneys in the </a:t>
            </a:r>
            <a:r>
              <a:rPr lang="en-AU" sz="2700" dirty="0" smtClean="0"/>
              <a:t>blood.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kidneys filter out the urea, which leaves the body </a:t>
            </a:r>
            <a:r>
              <a:rPr lang="en-AU" sz="2700" dirty="0" smtClean="0"/>
              <a:t>in</a:t>
            </a:r>
            <a:br>
              <a:rPr lang="en-AU" sz="2700" dirty="0" smtClean="0"/>
            </a:br>
            <a:r>
              <a:rPr lang="en-AU" sz="2700" dirty="0" smtClean="0"/>
              <a:t>urine.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45435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proteins broken down into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207379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does the liver do to excess amino</a:t>
                      </a:r>
                      <a:r>
                        <a:rPr lang="en-AU" baseline="0" dirty="0" smtClean="0"/>
                        <a:t> acids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212880"/>
              </p:ext>
            </p:extLst>
          </p:nvPr>
        </p:nvGraphicFramePr>
        <p:xfrm>
          <a:off x="624707" y="5013232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produced when</a:t>
                      </a:r>
                      <a:r>
                        <a:rPr lang="en-AU" baseline="0" dirty="0" smtClean="0"/>
                        <a:t> the liver breaks down amino acids?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606852"/>
              </p:ext>
            </p:extLst>
          </p:nvPr>
        </p:nvGraphicFramePr>
        <p:xfrm>
          <a:off x="4196231" y="5064990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to the urea?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" descr="Image result for excretory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16" y="3266751"/>
            <a:ext cx="2978773" cy="33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43" name="TextBox 42"/>
          <p:cNvSpPr txBox="1"/>
          <p:nvPr/>
        </p:nvSpPr>
        <p:spPr>
          <a:xfrm>
            <a:off x="201954" y="1121963"/>
            <a:ext cx="106418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Collect and complete a graphic organiser using the following information.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>
                <a:solidFill>
                  <a:srgbClr val="7030A0"/>
                </a:solidFill>
              </a:rPr>
              <a:t>liver</a:t>
            </a:r>
            <a:r>
              <a:rPr lang="en-AU" sz="2700" dirty="0" smtClean="0"/>
              <a:t> breaks down </a:t>
            </a:r>
            <a:r>
              <a:rPr lang="en-AU" sz="2700" b="1" dirty="0" smtClean="0">
                <a:solidFill>
                  <a:srgbClr val="00B050"/>
                </a:solidFill>
              </a:rPr>
              <a:t>harmful substances</a:t>
            </a:r>
            <a:r>
              <a:rPr lang="en-AU" sz="2700" dirty="0" smtClean="0"/>
              <a:t>.  It turns them into less harmful substances so they can be removed by other </a:t>
            </a:r>
            <a:r>
              <a:rPr lang="en-AU" sz="2700" dirty="0" smtClean="0"/>
              <a:t>organs.</a:t>
            </a: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>
                <a:solidFill>
                  <a:srgbClr val="7030A0"/>
                </a:solidFill>
              </a:rPr>
              <a:t>kidneys</a:t>
            </a:r>
            <a:r>
              <a:rPr lang="en-AU" sz="2700" dirty="0" smtClean="0"/>
              <a:t> remove </a:t>
            </a:r>
            <a:r>
              <a:rPr lang="en-AU" sz="2700" b="1" dirty="0" smtClean="0">
                <a:solidFill>
                  <a:srgbClr val="00B050"/>
                </a:solidFill>
              </a:rPr>
              <a:t>urea</a:t>
            </a:r>
            <a:r>
              <a:rPr lang="en-AU" sz="2700" dirty="0" smtClean="0"/>
              <a:t> from the blood.  This is done by filtering the blood as it passes through the kidneys.  The urea is released in urine.</a:t>
            </a:r>
          </a:p>
        </p:txBody>
      </p:sp>
    </p:spTree>
    <p:extLst>
      <p:ext uri="{BB962C8B-B14F-4D97-AF65-F5344CB8AC3E}">
        <p14:creationId xmlns:p14="http://schemas.microsoft.com/office/powerpoint/2010/main" val="310750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43" name="TextBox 42"/>
          <p:cNvSpPr txBox="1"/>
          <p:nvPr/>
        </p:nvSpPr>
        <p:spPr>
          <a:xfrm>
            <a:off x="201954" y="1121963"/>
            <a:ext cx="1064181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Collect and complete a graphic organiser using the following information.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The </a:t>
            </a:r>
            <a:r>
              <a:rPr lang="en-AU" sz="2700" b="1" dirty="0">
                <a:solidFill>
                  <a:srgbClr val="7030A0"/>
                </a:solidFill>
              </a:rPr>
              <a:t>skin</a:t>
            </a:r>
            <a:r>
              <a:rPr lang="en-AU" sz="2700" dirty="0"/>
              <a:t> releases waste </a:t>
            </a:r>
            <a:r>
              <a:rPr lang="en-AU" sz="2700" b="1" dirty="0" smtClean="0">
                <a:solidFill>
                  <a:srgbClr val="00B050"/>
                </a:solidFill>
              </a:rPr>
              <a:t>heat</a:t>
            </a:r>
            <a:r>
              <a:rPr lang="en-AU" sz="2700" dirty="0" smtClean="0"/>
              <a:t>.  Sweat evaporates from the skin, cooling the body.  It </a:t>
            </a:r>
            <a:r>
              <a:rPr lang="en-AU" sz="2700" dirty="0"/>
              <a:t>also contains waste products such as urea and </a:t>
            </a:r>
            <a:r>
              <a:rPr lang="en-AU" sz="2700" dirty="0" smtClean="0"/>
              <a:t>salt.</a:t>
            </a: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>
                <a:solidFill>
                  <a:srgbClr val="7030A0"/>
                </a:solidFill>
              </a:rPr>
              <a:t>lungs</a:t>
            </a:r>
            <a:r>
              <a:rPr lang="en-AU" sz="2700" dirty="0" smtClean="0"/>
              <a:t> remove </a:t>
            </a:r>
            <a:r>
              <a:rPr lang="en-AU" sz="2700" b="1" dirty="0" smtClean="0">
                <a:solidFill>
                  <a:srgbClr val="00B050"/>
                </a:solidFill>
              </a:rPr>
              <a:t>carbon </a:t>
            </a:r>
            <a:r>
              <a:rPr lang="en-AU" sz="2700" b="1" dirty="0">
                <a:solidFill>
                  <a:srgbClr val="00B050"/>
                </a:solidFill>
              </a:rPr>
              <a:t>dioxide </a:t>
            </a:r>
            <a:r>
              <a:rPr lang="en-AU" sz="2700" dirty="0" smtClean="0"/>
              <a:t>from the body.  Blood </a:t>
            </a:r>
            <a:r>
              <a:rPr lang="en-AU" sz="2700" dirty="0"/>
              <a:t>carries the carbon dioxide to the </a:t>
            </a:r>
            <a:r>
              <a:rPr lang="en-AU" sz="2700" dirty="0" smtClean="0"/>
              <a:t>lungs, where it moves </a:t>
            </a:r>
            <a:r>
              <a:rPr lang="en-AU" sz="2700" dirty="0"/>
              <a:t>into the air inside the lungs and is breathed </a:t>
            </a:r>
            <a:r>
              <a:rPr lang="en-AU" sz="2700" dirty="0" smtClean="0"/>
              <a:t>out.</a:t>
            </a:r>
            <a:endParaRPr lang="en-AU" sz="2700" dirty="0"/>
          </a:p>
        </p:txBody>
      </p:sp>
    </p:spTree>
    <p:extLst>
      <p:ext uri="{BB962C8B-B14F-4D97-AF65-F5344CB8AC3E}">
        <p14:creationId xmlns:p14="http://schemas.microsoft.com/office/powerpoint/2010/main" val="11163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how organs work together in a system and how the systems interact with each other will help you understand how the body works.</a:t>
            </a:r>
          </a:p>
          <a:p>
            <a:endParaRPr lang="en-AU" sz="2800" dirty="0"/>
          </a:p>
          <a:p>
            <a:r>
              <a:rPr lang="en-AU" sz="2800" dirty="0" smtClean="0"/>
              <a:t>Understanding the structure and function of the excretory system will help you understand how we get rid of waste products produced by the body.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32983"/>
            <a:ext cx="121115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Match the part of blood to its function</a:t>
            </a:r>
          </a:p>
          <a:p>
            <a:r>
              <a:rPr lang="en-AU" sz="2800" u="sng" dirty="0" smtClean="0"/>
              <a:t>Part of Blood</a:t>
            </a:r>
            <a:r>
              <a:rPr lang="en-AU" sz="2800" dirty="0"/>
              <a:t>	</a:t>
            </a:r>
            <a:r>
              <a:rPr lang="en-AU" sz="2800" dirty="0" smtClean="0"/>
              <a:t>	</a:t>
            </a:r>
            <a:r>
              <a:rPr lang="en-AU" sz="2800" u="sng" dirty="0" smtClean="0"/>
              <a:t>Function</a:t>
            </a:r>
            <a:endParaRPr lang="en-AU" sz="2800" dirty="0" smtClean="0"/>
          </a:p>
          <a:p>
            <a:r>
              <a:rPr lang="en-AU" sz="2800" dirty="0" smtClean="0"/>
              <a:t>1  Red blood cells		A  Helps the blood clot after a cut</a:t>
            </a:r>
          </a:p>
          <a:p>
            <a:r>
              <a:rPr lang="en-AU" sz="2800" dirty="0" smtClean="0"/>
              <a:t>2  White blood cells</a:t>
            </a:r>
            <a:r>
              <a:rPr lang="en-AU" sz="2800" dirty="0"/>
              <a:t>	</a:t>
            </a:r>
            <a:r>
              <a:rPr lang="en-AU" sz="2800" dirty="0" smtClean="0"/>
              <a:t>B  Use haemoglobin to carry oxygen around the body</a:t>
            </a:r>
            <a:endParaRPr lang="en-AU" sz="2800" dirty="0"/>
          </a:p>
          <a:p>
            <a:r>
              <a:rPr lang="en-AU" sz="2800" dirty="0" smtClean="0"/>
              <a:t>3  Platelets</a:t>
            </a:r>
            <a:r>
              <a:rPr lang="en-AU" sz="2800" dirty="0"/>
              <a:t>		</a:t>
            </a:r>
            <a:r>
              <a:rPr lang="en-AU" sz="2800" dirty="0" smtClean="0"/>
              <a:t>	C  Helps </a:t>
            </a:r>
            <a:r>
              <a:rPr lang="en-AU" sz="2800" dirty="0"/>
              <a:t>regulate body temperature </a:t>
            </a:r>
            <a:endParaRPr lang="en-AU" sz="2800" dirty="0" smtClean="0"/>
          </a:p>
          <a:p>
            <a:r>
              <a:rPr lang="en-AU" sz="2800" dirty="0" smtClean="0"/>
              <a:t>4  Plasma			D  Help rid the body of germs</a:t>
            </a:r>
          </a:p>
        </p:txBody>
      </p:sp>
    </p:spTree>
    <p:extLst>
      <p:ext uri="{BB962C8B-B14F-4D97-AF65-F5344CB8AC3E}">
        <p14:creationId xmlns:p14="http://schemas.microsoft.com/office/powerpoint/2010/main" val="133236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2"/>
            <a:ext cx="12111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 smtClean="0"/>
              <a:t>Excretory Organ</a:t>
            </a:r>
            <a:r>
              <a:rPr lang="en-AU" sz="2800" b="1" dirty="0"/>
              <a:t>	</a:t>
            </a:r>
            <a:r>
              <a:rPr lang="en-AU" sz="2800" b="1" dirty="0" smtClean="0"/>
              <a:t>	</a:t>
            </a:r>
            <a:r>
              <a:rPr lang="en-AU" sz="2800" b="1" u="sng" dirty="0" smtClean="0"/>
              <a:t>Function</a:t>
            </a:r>
            <a:endParaRPr lang="en-AU" sz="2800" dirty="0" smtClean="0"/>
          </a:p>
          <a:p>
            <a:r>
              <a:rPr lang="en-AU" sz="2800" dirty="0" smtClean="0"/>
              <a:t>1  Liver			A  Filters blood to remove urea</a:t>
            </a:r>
          </a:p>
          <a:p>
            <a:r>
              <a:rPr lang="en-AU" sz="2800" dirty="0" smtClean="0"/>
              <a:t>2  Skin		</a:t>
            </a:r>
            <a:r>
              <a:rPr lang="en-AU" sz="2800" dirty="0"/>
              <a:t>	</a:t>
            </a:r>
            <a:r>
              <a:rPr lang="en-AU" sz="2800" dirty="0" smtClean="0"/>
              <a:t>B  Removes heat from the body through sweat</a:t>
            </a:r>
            <a:endParaRPr lang="en-AU" sz="2800" dirty="0"/>
          </a:p>
          <a:p>
            <a:r>
              <a:rPr lang="en-AU" sz="2800" dirty="0" smtClean="0"/>
              <a:t>3  Kidneys</a:t>
            </a:r>
            <a:r>
              <a:rPr lang="en-AU" sz="2800" dirty="0"/>
              <a:t>		</a:t>
            </a:r>
            <a:r>
              <a:rPr lang="en-AU" sz="2800" dirty="0" smtClean="0"/>
              <a:t>	C  Removes carbon dioxide produced by cells</a:t>
            </a:r>
          </a:p>
          <a:p>
            <a:r>
              <a:rPr lang="en-AU" sz="2800" dirty="0" smtClean="0"/>
              <a:t>4  Lungs			D  Breaks down harmful substances in the 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33965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-2" y="5398373"/>
            <a:ext cx="1205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Explain how the liver and the kidneys work together to excrete waste.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18740"/>
            <a:ext cx="10557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How does water play a part in waste control in the body?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1359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1083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7" grpId="0" animBg="1"/>
      <p:bldP spid="8" grpId="0"/>
      <p:bldP spid="9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104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rest of the Waste Disposal worksheet.</a:t>
            </a:r>
            <a:endParaRPr lang="en-AU" sz="2800" i="1" dirty="0"/>
          </a:p>
        </p:txBody>
      </p:sp>
    </p:spTree>
    <p:extLst>
      <p:ext uri="{BB962C8B-B14F-4D97-AF65-F5344CB8AC3E}">
        <p14:creationId xmlns:p14="http://schemas.microsoft.com/office/powerpoint/2010/main" val="10892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211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lungs (3) to the heart.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oxygenated blood returns to the heart through the pulmonary vein.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6" name="Group 5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11" name="Multiply 10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2" name="Multiply 11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3" name="Multiply 12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4" name="Multiply 13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" name="Multiply 14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" name="Multiply 15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7" name="Multiply 16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8" name="Multiply 17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9" name="Multiply 18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0" name="Multiply 19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1" name="Multiply 20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2" name="Multiply 21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3" name="Multiply 22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4" name="Multiply 23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5" name="Multiply 24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sp>
          <p:nvSpPr>
            <p:cNvPr id="27" name="Oval 26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Oval 27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Oval 28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Oval 29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Oval 30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Oval 31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Oval 32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Oval 33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Oval 34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Oval 35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Oval 41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8432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5247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left atrium (4) to the abdominal organs and hind limbs (8).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The oxygenated blood from the left atrium goes to the left ventricle, then goes through the aorta to the abdominal organs and hind limbs.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10" name="Group 9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29" name="Multiply 28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0" name="Multiply 29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1" name="Multiply 30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2" name="Multiply 31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3" name="Multiply 32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4" name="Multiply 33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5" name="Multiply 34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6" name="Multiply 35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7" name="Multiply 36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8" name="Multiply 37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9" name="Multiply 38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0" name="Multiply 39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Multiply 40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2" name="Multiply 41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3" name="Multiply 42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sp>
          <p:nvSpPr>
            <p:cNvPr id="11" name="Oval 10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65957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4" y="930445"/>
          <a:ext cx="6868450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84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blood vessels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1.  If the blood vessel carries blood to individual cells  =  Capillary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 Look at the walls</a:t>
                      </a:r>
                      <a:r>
                        <a:rPr lang="en-AU" sz="2000" baseline="0" dirty="0" smtClean="0">
                          <a:latin typeface="+mn-lt"/>
                        </a:rPr>
                        <a:t> of the blood vessel.        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         a)  Thick walls = artery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         b)  Thin</a:t>
                      </a:r>
                      <a:r>
                        <a:rPr lang="en-AU" sz="2000" baseline="0" dirty="0" smtClean="0">
                          <a:latin typeface="+mn-lt"/>
                        </a:rPr>
                        <a:t> walls = vein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 Describe the function of the blood vessel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1494" y="3647825"/>
            <a:ext cx="7328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blood vessel marked with the arrow.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blood vessel is a capillary that carries substances to and from cells because it is going to individual cells.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052939" y="2111097"/>
            <a:ext cx="2950511" cy="4645330"/>
            <a:chOff x="9052939" y="2111097"/>
            <a:chExt cx="2950511" cy="46453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18073" r="25219" b="61889"/>
            <a:stretch/>
          </p:blipFill>
          <p:spPr>
            <a:xfrm rot="16200000">
              <a:off x="8435663" y="3188640"/>
              <a:ext cx="4645330" cy="2490244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9052939" y="2927307"/>
              <a:ext cx="1607373" cy="10800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07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4" y="930445"/>
          <a:ext cx="6868450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84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blood vessels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1.  If the blood vessel carries blood to individual cells  =  Capillary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 Look at the walls</a:t>
                      </a:r>
                      <a:r>
                        <a:rPr lang="en-AU" sz="2000" baseline="0" dirty="0" smtClean="0">
                          <a:latin typeface="+mn-lt"/>
                        </a:rPr>
                        <a:t> of the blood vessel.        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         a)  Thick walls = artery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         b)  Thin</a:t>
                      </a:r>
                      <a:r>
                        <a:rPr lang="en-AU" sz="2000" baseline="0" dirty="0" smtClean="0">
                          <a:latin typeface="+mn-lt"/>
                        </a:rPr>
                        <a:t> walls = vein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 Describe the function of the blood vessel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7431039" y="1779705"/>
            <a:ext cx="4572410" cy="3878530"/>
            <a:chOff x="7431039" y="1779705"/>
            <a:chExt cx="4572410" cy="3878530"/>
          </a:xfrm>
        </p:grpSpPr>
        <p:pic>
          <p:nvPicPr>
            <p:cNvPr id="12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6" t="20139" r="12636" b="12599"/>
            <a:stretch/>
          </p:blipFill>
          <p:spPr bwMode="auto">
            <a:xfrm>
              <a:off x="7431039" y="2540683"/>
              <a:ext cx="4572410" cy="311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7928891" y="1779705"/>
              <a:ext cx="233204" cy="18963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21494" y="3647825"/>
            <a:ext cx="7328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blood vessel marked with the arrow.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blood vessel is an artery that carries blood away from the heart because it has thick, muscular walls.</a:t>
            </a:r>
          </a:p>
        </p:txBody>
      </p:sp>
    </p:spTree>
    <p:extLst>
      <p:ext uri="{BB962C8B-B14F-4D97-AF65-F5344CB8AC3E}">
        <p14:creationId xmlns:p14="http://schemas.microsoft.com/office/powerpoint/2010/main" val="562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4" y="930445"/>
          <a:ext cx="6868450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84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blood vessels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baseline="0" dirty="0" smtClean="0">
                          <a:latin typeface="+mn-lt"/>
                        </a:rPr>
                        <a:t>1.  If the blood vessel carries blood to individual cells  =  Capillary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 Look at the walls</a:t>
                      </a:r>
                      <a:r>
                        <a:rPr lang="en-AU" sz="2000" baseline="0" dirty="0" smtClean="0">
                          <a:latin typeface="+mn-lt"/>
                        </a:rPr>
                        <a:t> of the blood vessel.        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         a)  Thick walls = artery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         b)  Thin</a:t>
                      </a:r>
                      <a:r>
                        <a:rPr lang="en-AU" sz="2000" baseline="0" dirty="0" smtClean="0">
                          <a:latin typeface="+mn-lt"/>
                        </a:rPr>
                        <a:t> walls = vein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 Describe the function of the blood vessel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431039" y="2154057"/>
            <a:ext cx="4572410" cy="3504178"/>
            <a:chOff x="7431039" y="2154057"/>
            <a:chExt cx="4572410" cy="3504178"/>
          </a:xfrm>
        </p:grpSpPr>
        <p:pic>
          <p:nvPicPr>
            <p:cNvPr id="12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6" t="20139" r="12636" b="12599"/>
            <a:stretch/>
          </p:blipFill>
          <p:spPr bwMode="auto">
            <a:xfrm>
              <a:off x="7431039" y="2540683"/>
              <a:ext cx="4572410" cy="311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9917250" y="2154057"/>
              <a:ext cx="233204" cy="18963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21494" y="3647825"/>
            <a:ext cx="7328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blood vessel marked with the arrow.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blood vessel is a vein that carries blood towards the heart because it has thin, flexible walls.</a:t>
            </a:r>
          </a:p>
        </p:txBody>
      </p:sp>
    </p:spTree>
    <p:extLst>
      <p:ext uri="{BB962C8B-B14F-4D97-AF65-F5344CB8AC3E}">
        <p14:creationId xmlns:p14="http://schemas.microsoft.com/office/powerpoint/2010/main" val="428487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Excretory System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8149" y="975167"/>
            <a:ext cx="9345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Describe the function of the excretory </a:t>
            </a:r>
            <a:r>
              <a:rPr lang="en-AU" sz="2800" dirty="0" smtClean="0"/>
              <a:t>system.</a:t>
            </a:r>
            <a:endParaRPr lang="en-AU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Identify and describe the function of organs in the excretory </a:t>
            </a:r>
            <a:r>
              <a:rPr lang="en-AU" sz="2800" dirty="0" smtClean="0"/>
              <a:t>system.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484313" y="3161512"/>
            <a:ext cx="75657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Your body produces </a:t>
            </a:r>
            <a:r>
              <a:rPr lang="en-AU" sz="2800" dirty="0" smtClean="0"/>
              <a:t>several waste </a:t>
            </a:r>
            <a:r>
              <a:rPr lang="en-AU" sz="2800" dirty="0" smtClean="0"/>
              <a:t>products </a:t>
            </a: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that </a:t>
            </a:r>
            <a:r>
              <a:rPr lang="en-AU" sz="2800" dirty="0" smtClean="0"/>
              <a:t>need to be removed from the body. </a:t>
            </a:r>
          </a:p>
          <a:p>
            <a:pPr>
              <a:spcAft>
                <a:spcPts val="1200"/>
              </a:spcAft>
            </a:pPr>
            <a:endParaRPr lang="en-AU" sz="2800" dirty="0"/>
          </a:p>
          <a:p>
            <a:pPr>
              <a:spcAft>
                <a:spcPts val="1200"/>
              </a:spcAft>
            </a:pPr>
            <a:r>
              <a:rPr lang="en-AU" sz="2800" dirty="0" smtClean="0"/>
              <a:t>On your whiteboard, name two waste </a:t>
            </a: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products </a:t>
            </a:r>
            <a:r>
              <a:rPr lang="en-AU" sz="2800" dirty="0" smtClean="0"/>
              <a:t>that are produced by your </a:t>
            </a:r>
            <a:r>
              <a:rPr lang="en-AU" sz="2800" dirty="0" smtClean="0"/>
              <a:t>body.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06" y="2815446"/>
            <a:ext cx="45148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19439</TotalTime>
  <Words>1320</Words>
  <Application>Microsoft Office PowerPoint</Application>
  <PresentationFormat>Widescreen</PresentationFormat>
  <Paragraphs>180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Excretory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316</cp:revision>
  <dcterms:created xsi:type="dcterms:W3CDTF">2017-01-28T08:32:28Z</dcterms:created>
  <dcterms:modified xsi:type="dcterms:W3CDTF">2019-09-06T06:21:23Z</dcterms:modified>
</cp:coreProperties>
</file>